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3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28" y="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560FC-6E32-416A-843A-7A38B4836CA5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16178-68C6-4F12-BBB3-01E579DFB23F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10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.png"/><Relationship Id="rId1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2803236" y="512474"/>
            <a:ext cx="6585527" cy="6179127"/>
          </a:xfrm>
          <a:prstGeom prst="ellipse">
            <a:avLst/>
          </a:prstGeom>
          <a:solidFill>
            <a:schemeClr val="bg1"/>
          </a:solidFill>
          <a:ln w="76200">
            <a:solidFill>
              <a:srgbClr val="D707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rgbClr val="D707B9"/>
                </a:solidFill>
              </a:rPr>
              <a:t>ESL CLASS</a:t>
            </a:r>
            <a:endParaRPr lang="en-US" sz="6600" dirty="0" smtClean="0">
              <a:solidFill>
                <a:srgbClr val="D707B9"/>
              </a:solidFill>
            </a:endParaRPr>
          </a:p>
          <a:p>
            <a:pPr algn="ctr"/>
            <a:endParaRPr lang="en-US" sz="6600" dirty="0">
              <a:solidFill>
                <a:srgbClr val="D707B9"/>
              </a:solidFill>
            </a:endParaRPr>
          </a:p>
          <a:p>
            <a:pPr algn="ctr"/>
            <a:endParaRPr lang="en-US" sz="6600" dirty="0" smtClean="0">
              <a:solidFill>
                <a:srgbClr val="D707B9"/>
              </a:solidFill>
            </a:endParaRPr>
          </a:p>
          <a:p>
            <a:pPr algn="ctr"/>
            <a:endParaRPr lang="ru-RU" sz="6600" dirty="0">
              <a:solidFill>
                <a:srgbClr val="D707B9"/>
              </a:solidFill>
            </a:endParaRPr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036" y="2505348"/>
            <a:ext cx="3448791" cy="344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Овал 5"/>
          <p:cNvSpPr/>
          <p:nvPr/>
        </p:nvSpPr>
        <p:spPr>
          <a:xfrm>
            <a:off x="-992909" y="4261599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 rot="5400000">
            <a:off x="-2038688" y="73556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8727966" y="-2430977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58000">
                <a:srgbClr val="EFA3DF">
                  <a:alpha val="25000"/>
                </a:srgbClr>
              </a:gs>
              <a:gs pos="76000">
                <a:schemeClr val="accent1">
                  <a:lumMod val="30000"/>
                  <a:lumOff val="70000"/>
                  <a:alpha val="6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3DF">
            <a:alpha val="2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18" y="0"/>
            <a:ext cx="11471563" cy="6938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34109"/>
            <a:ext cx="10515600" cy="132123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b="1" cap="small" dirty="0" smtClean="0">
                <a:latin typeface="Candara Light" panose="020E0502030303020204" pitchFamily="34" charset="0"/>
              </a:rPr>
              <a:t>Reading with Julia</a:t>
            </a:r>
            <a:endParaRPr lang="ru-RU" b="1" cap="small" dirty="0">
              <a:latin typeface="Candara Light" panose="020E0502030303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02327" y="1474643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Ben said: “I want some pizza. Let’s order it!” 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Jack said: “I don’t really like   pizza. Let’s order some pasta!”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Ben said: “It’s not tasty. Pizza is my favorite”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Jack said: “I don’t want to eat pizza.”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The boys were angry. Ben wanted to eat pizza and Jack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 wanted to eat pasta. </a:t>
            </a:r>
            <a:endParaRPr lang="ru-RU" dirty="0">
              <a:ea typeface="Gadugi" panose="020B0502040204020203" pitchFamily="34" charset="0"/>
            </a:endParaRPr>
          </a:p>
        </p:txBody>
      </p:sp>
      <p:sp>
        <p:nvSpPr>
          <p:cNvPr id="5" name="Солнце 4"/>
          <p:cNvSpPr/>
          <p:nvPr/>
        </p:nvSpPr>
        <p:spPr>
          <a:xfrm>
            <a:off x="5421744" y="5449011"/>
            <a:ext cx="1145309" cy="1033101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3DF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18" y="153314"/>
            <a:ext cx="11471563" cy="6938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34109"/>
            <a:ext cx="10515600" cy="132123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b="1" cap="small" dirty="0" smtClean="0">
                <a:latin typeface="Candara Light" panose="020E0502030303020204" pitchFamily="34" charset="0"/>
              </a:rPr>
              <a:t>Reading with Julia</a:t>
            </a:r>
            <a:endParaRPr lang="ru-RU" b="1" cap="small" dirty="0">
              <a:latin typeface="Candara Light" panose="020E0502030303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2981" y="16501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The boys were quit. Ben’s mum said: “What do you want for a dinner?”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Ben said: “I want pizza,   but     Jack wants pasta”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Mum said: “Let’s order and pizza and pasta”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The boys were happy and glad. 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5" name="Солнце 4"/>
          <p:cNvSpPr/>
          <p:nvPr/>
        </p:nvSpPr>
        <p:spPr>
          <a:xfrm>
            <a:off x="5421744" y="5449011"/>
            <a:ext cx="1145309" cy="1033101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/>
          <p:cNvSpPr/>
          <p:nvPr/>
        </p:nvSpPr>
        <p:spPr>
          <a:xfrm>
            <a:off x="-992909" y="4261599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-2141682" y="139776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1673" y="-18473"/>
            <a:ext cx="6294582" cy="4720937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2486891" y="4230255"/>
            <a:ext cx="6844145" cy="1551709"/>
          </a:xfrm>
          <a:prstGeom prst="roundRect">
            <a:avLst/>
          </a:prstGeom>
          <a:solidFill>
            <a:srgbClr val="FF0000"/>
          </a:solidFill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latin typeface="Arial Rounded MT Bold" panose="020F0704030504030204" pitchFamily="34" charset="0"/>
              </a:rPr>
              <a:t>My favorite…</a:t>
            </a:r>
            <a:endParaRPr lang="ru-RU" sz="6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6" b="10354"/>
          <a:stretch>
            <a:fillRect/>
          </a:stretch>
        </p:blipFill>
        <p:spPr bwMode="auto">
          <a:xfrm>
            <a:off x="3274743" y="0"/>
            <a:ext cx="6279160" cy="6558455"/>
          </a:xfrm>
          <a:prstGeom prst="rect">
            <a:avLst/>
          </a:prstGeom>
          <a:blipFill dpi="0" rotWithShape="1">
            <a:blip r:embed="rId2">
              <a:alphaModFix amt="0"/>
            </a:blip>
            <a:srcRect/>
            <a:tile tx="0" ty="0" sx="100000" sy="100000" flip="none" algn="tl"/>
          </a:blipFill>
          <a:effectLst>
            <a:glow rad="127000">
              <a:schemeClr val="accent1">
                <a:alpha val="0"/>
              </a:schemeClr>
            </a:glow>
            <a:reflection endPos="65000" dist="50800" dir="5400000" sy="-100000" algn="bl" rotWithShape="0"/>
            <a:softEdge rad="825500"/>
          </a:effec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369" y="1614580"/>
            <a:ext cx="2188505" cy="1466127"/>
          </a:xfrm>
          <a:prstGeom prst="rect">
            <a:avLst/>
          </a:prstGeom>
        </p:spPr>
      </p:pic>
      <p:sp>
        <p:nvSpPr>
          <p:cNvPr id="21" name="Овал 20"/>
          <p:cNvSpPr/>
          <p:nvPr/>
        </p:nvSpPr>
        <p:spPr>
          <a:xfrm>
            <a:off x="8378593" y="-921665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1222293" y="4484505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1107009" y="1584811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6702" y="24409"/>
            <a:ext cx="4313382" cy="14131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Rounded MT Bold" panose="020F0704030504030204" pitchFamily="34" charset="0"/>
              </a:rPr>
              <a:t>What is your favorite food?</a:t>
            </a:r>
            <a:endParaRPr lang="ru-RU" sz="4000" dirty="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939309" y="670947"/>
            <a:ext cx="4313382" cy="14131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Rounded MT Bold" panose="020F0704030504030204" pitchFamily="34" charset="0"/>
              </a:rPr>
              <a:t>My favorite food is…</a:t>
            </a:r>
            <a:endParaRPr lang="ru-RU" sz="4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734" y="4275608"/>
            <a:ext cx="2208405" cy="11318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682" y="3086317"/>
            <a:ext cx="2803856" cy="190475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891" y="1820509"/>
            <a:ext cx="2657356" cy="177511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6600" y="5089652"/>
            <a:ext cx="2340093" cy="149152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08505" y="3419756"/>
            <a:ext cx="2854036" cy="190083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7610" y="377564"/>
            <a:ext cx="1797981" cy="11462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10"/>
          <a:srcRect l="11934" t="16974" r="8373" b="28379"/>
          <a:stretch>
            <a:fillRect/>
          </a:stretch>
        </p:blipFill>
        <p:spPr>
          <a:xfrm>
            <a:off x="30018" y="6030140"/>
            <a:ext cx="1616364" cy="831272"/>
          </a:xfrm>
          <a:prstGeom prst="ellipse">
            <a:avLst/>
          </a:prstGeom>
        </p:spPr>
      </p:pic>
      <p:sp>
        <p:nvSpPr>
          <p:cNvPr id="10" name="AutoShape 8" descr="Picture backgroun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ru-RU"/>
          </a:p>
        </p:txBody>
      </p:sp>
      <p:pic>
        <p:nvPicPr>
          <p:cNvPr id="3096" name="Picture 24" descr="Picture backgroun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59" y="5307383"/>
            <a:ext cx="2889158" cy="169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cture backgroun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3" r="25647" b="10503"/>
          <a:stretch>
            <a:fillRect/>
          </a:stretch>
        </p:blipFill>
        <p:spPr bwMode="auto">
          <a:xfrm>
            <a:off x="4483425" y="-3384"/>
            <a:ext cx="3205656" cy="6768583"/>
          </a:xfrm>
          <a:prstGeom prst="rect">
            <a:avLst/>
          </a:prstGeom>
          <a:noFill/>
          <a:effectLst>
            <a:glow>
              <a:schemeClr val="accent1">
                <a:alpha val="12000"/>
              </a:schemeClr>
            </a:glow>
            <a:reflection stA="31000" endPos="65000" dist="50800" dir="5400000" sy="-100000" algn="bl" rotWithShape="0"/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Овал 17"/>
          <p:cNvSpPr/>
          <p:nvPr/>
        </p:nvSpPr>
        <p:spPr>
          <a:xfrm>
            <a:off x="9530163" y="-2697824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222293" y="4484505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-714438" y="980604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641" y="2226001"/>
            <a:ext cx="2325999" cy="232599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834" y="4693380"/>
            <a:ext cx="1589071" cy="2007247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488" y="4398860"/>
            <a:ext cx="3175657" cy="2381743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928" y="2434876"/>
            <a:ext cx="2031615" cy="2049629"/>
          </a:xfrm>
          <a:prstGeom prst="rect">
            <a:avLst/>
          </a:prstGeom>
        </p:spPr>
      </p:pic>
      <p:sp>
        <p:nvSpPr>
          <p:cNvPr id="24" name="Стрелка вправо 23"/>
          <p:cNvSpPr/>
          <p:nvPr/>
        </p:nvSpPr>
        <p:spPr>
          <a:xfrm>
            <a:off x="3763435" y="361534"/>
            <a:ext cx="1773546" cy="738909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6"/>
          <a:srcRect l="11934" t="16974" r="8373" b="28379"/>
          <a:stretch>
            <a:fillRect/>
          </a:stretch>
        </p:blipFill>
        <p:spPr>
          <a:xfrm>
            <a:off x="30018" y="6030140"/>
            <a:ext cx="1616364" cy="831272"/>
          </a:xfrm>
          <a:prstGeom prst="ellipse">
            <a:avLst/>
          </a:prstGeom>
        </p:spPr>
      </p:pic>
      <p:sp>
        <p:nvSpPr>
          <p:cNvPr id="14" name="Скругленный прямоугольник 13"/>
          <p:cNvSpPr/>
          <p:nvPr/>
        </p:nvSpPr>
        <p:spPr>
          <a:xfrm>
            <a:off x="26702" y="24409"/>
            <a:ext cx="4313382" cy="14131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Rounded MT Bold" panose="020F0704030504030204" pitchFamily="34" charset="0"/>
              </a:rPr>
              <a:t>What is your favorite drink?</a:t>
            </a:r>
            <a:endParaRPr lang="ru-RU" sz="4000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5576751" y="24408"/>
            <a:ext cx="4313382" cy="14131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Rounded MT Bold" panose="020F0704030504030204" pitchFamily="34" charset="0"/>
              </a:rPr>
              <a:t>My favorite …</a:t>
            </a:r>
            <a:endParaRPr lang="ru-RU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Овал 26"/>
          <p:cNvSpPr/>
          <p:nvPr/>
        </p:nvSpPr>
        <p:spPr>
          <a:xfrm>
            <a:off x="8410378" y="-2441252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393727" y="4624079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-1279587" y="1727176"/>
            <a:ext cx="4765964" cy="4686144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39000">
                <a:schemeClr val="accent1">
                  <a:lumMod val="45000"/>
                  <a:lumOff val="55000"/>
                  <a:alpha val="57000"/>
                </a:schemeClr>
              </a:gs>
              <a:gs pos="83000">
                <a:srgbClr val="EFA3DF">
                  <a:alpha val="63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428811" y="-528303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3005" y="1825940"/>
            <a:ext cx="1940817" cy="256663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677" y="4624079"/>
            <a:ext cx="1941042" cy="194104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491" y="2593935"/>
            <a:ext cx="2512220" cy="167481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382" y="4774827"/>
            <a:ext cx="2885924" cy="2083173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719" y="2601351"/>
            <a:ext cx="2375482" cy="158609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059" y="5816413"/>
            <a:ext cx="1655411" cy="92793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046" y="3564310"/>
            <a:ext cx="3053590" cy="1615840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122" y="4372230"/>
            <a:ext cx="2497175" cy="1700205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1839" y="4734317"/>
            <a:ext cx="1886816" cy="115519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10"/>
          <a:srcRect l="11934" t="16974" r="8373" b="28379"/>
          <a:stretch>
            <a:fillRect/>
          </a:stretch>
        </p:blipFill>
        <p:spPr>
          <a:xfrm>
            <a:off x="30018" y="6030140"/>
            <a:ext cx="1616364" cy="831272"/>
          </a:xfrm>
          <a:prstGeom prst="rect">
            <a:avLst/>
          </a:prstGeom>
        </p:spPr>
      </p:pic>
      <p:sp>
        <p:nvSpPr>
          <p:cNvPr id="23" name="Скругленный прямоугольник 22"/>
          <p:cNvSpPr/>
          <p:nvPr/>
        </p:nvSpPr>
        <p:spPr>
          <a:xfrm>
            <a:off x="33665" y="229873"/>
            <a:ext cx="4313382" cy="141316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Rounded MT Bold" panose="020F0704030504030204" pitchFamily="34" charset="0"/>
              </a:rPr>
              <a:t>What is your favorite animal?</a:t>
            </a:r>
            <a:endParaRPr lang="ru-RU" sz="4000" dirty="0"/>
          </a:p>
        </p:txBody>
      </p:sp>
      <p:sp>
        <p:nvSpPr>
          <p:cNvPr id="26" name="Скругленный прямоугольник 25"/>
          <p:cNvSpPr/>
          <p:nvPr/>
        </p:nvSpPr>
        <p:spPr>
          <a:xfrm>
            <a:off x="4507152" y="1140891"/>
            <a:ext cx="2040153" cy="10396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Arial Rounded MT Bold" panose="020F0704030504030204" pitchFamily="34" charset="0"/>
              </a:rPr>
              <a:t>My …</a:t>
            </a:r>
            <a:endParaRPr lang="ru-RU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A3DF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091" y="0"/>
            <a:ext cx="10113818" cy="667933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34109"/>
            <a:ext cx="10515600" cy="132123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b="1" cap="small" dirty="0" smtClean="0">
                <a:latin typeface="Candara Light" panose="020E0502030303020204" pitchFamily="34" charset="0"/>
              </a:rPr>
              <a:t>Reading with Julia</a:t>
            </a:r>
            <a:endParaRPr lang="ru-RU" b="1" cap="small" dirty="0">
              <a:latin typeface="Candara Light" panose="020E0502030303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7018" y="144693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51" y="1055039"/>
            <a:ext cx="3033736" cy="37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/>
          <p:cNvSpPr/>
          <p:nvPr/>
        </p:nvSpPr>
        <p:spPr>
          <a:xfrm>
            <a:off x="2248823" y="1639706"/>
            <a:ext cx="3554537" cy="125127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cap="all" normalizeH="1" dirty="0" smtClean="0">
                <a:latin typeface="Jokerman" panose="04090605060D06020702" pitchFamily="82" charset="0"/>
              </a:rPr>
              <a:t>Two peas in a pod</a:t>
            </a:r>
            <a:endParaRPr lang="ru-RU" sz="3200" cap="all" normalizeH="1" dirty="0">
              <a:latin typeface="Consolas" panose="020B0609020204030204" pitchFamily="49" charset="0"/>
            </a:endParaRPr>
          </a:p>
        </p:txBody>
      </p:sp>
      <p:sp>
        <p:nvSpPr>
          <p:cNvPr id="6" name="Солнце 5"/>
          <p:cNvSpPr/>
          <p:nvPr/>
        </p:nvSpPr>
        <p:spPr>
          <a:xfrm>
            <a:off x="3223491" y="3282877"/>
            <a:ext cx="1745673" cy="1666442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3DF">
            <a:alpha val="2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18" y="0"/>
            <a:ext cx="11471563" cy="6938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34109"/>
            <a:ext cx="10515600" cy="132123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b="1" cap="small" dirty="0" smtClean="0">
                <a:latin typeface="Candara Light" panose="020E0502030303020204" pitchFamily="34" charset="0"/>
              </a:rPr>
              <a:t>Reading with Julia</a:t>
            </a:r>
            <a:endParaRPr lang="ru-RU" b="1" cap="small" dirty="0">
              <a:latin typeface="Candara Light" panose="020E0502030303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8363" y="1875511"/>
            <a:ext cx="100537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Ben and Jack are the       best frie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nds. They are like </a:t>
            </a:r>
            <a:r>
              <a:rPr lang="en-US" sz="3200" b="1" dirty="0" smtClean="0">
                <a:latin typeface="Gadugi" panose="020B0502040204020203" pitchFamily="34" charset="0"/>
                <a:ea typeface="Gadugi" panose="020B0502040204020203" pitchFamily="34" charset="0"/>
              </a:rPr>
              <a:t>two peas in a pod.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They     are always together. They go to school, play football, swim in a river, swing, climb trees, ride bikes, jump the   ropes and slide down a slide. They are like brothers. </a:t>
            </a:r>
            <a:endParaRPr lang="ru-RU" sz="3200" dirty="0">
              <a:ea typeface="Gadugi" panose="020B0502040204020203" pitchFamily="34" charset="0"/>
            </a:endParaRPr>
          </a:p>
        </p:txBody>
      </p:sp>
      <p:sp>
        <p:nvSpPr>
          <p:cNvPr id="5" name="Солнце 4"/>
          <p:cNvSpPr/>
          <p:nvPr/>
        </p:nvSpPr>
        <p:spPr>
          <a:xfrm>
            <a:off x="5421744" y="5449011"/>
            <a:ext cx="1145309" cy="1033101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2" descr="Picture backgroun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1702" r="13390" b="2825"/>
          <a:stretch>
            <a:fillRect/>
          </a:stretch>
        </p:blipFill>
        <p:spPr bwMode="auto">
          <a:xfrm>
            <a:off x="9578110" y="3752718"/>
            <a:ext cx="1325418" cy="205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3DF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18" y="0"/>
            <a:ext cx="11471563" cy="6938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34109"/>
            <a:ext cx="10515600" cy="132123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b="1" cap="small" dirty="0" smtClean="0">
                <a:latin typeface="Candara Light" panose="020E0502030303020204" pitchFamily="34" charset="0"/>
              </a:rPr>
              <a:t>Reading with </a:t>
            </a:r>
            <a:r>
              <a:rPr lang="en-US" b="1" cap="small" dirty="0" smtClean="0">
                <a:latin typeface="Candara Light" panose="020E0502030303020204" pitchFamily="34" charset="0"/>
              </a:rPr>
              <a:t>Julia</a:t>
            </a:r>
            <a:br>
              <a:rPr lang="en-US" b="1" cap="small" dirty="0" smtClean="0">
                <a:latin typeface="Candara Light" panose="020E0502030303020204" pitchFamily="34" charset="0"/>
              </a:rPr>
            </a:br>
            <a:endParaRPr lang="ru-RU" b="1" cap="small" dirty="0">
              <a:latin typeface="Candara Light" panose="020E0502030303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7018" y="1440873"/>
            <a:ext cx="10510982" cy="4357399"/>
          </a:xfrm>
        </p:spPr>
        <p:txBody>
          <a:bodyPr/>
          <a:lstStyle/>
          <a:p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           One day they </a:t>
            </a:r>
            <a:r>
              <a:rPr lang="en-US" sz="3200" b="1" dirty="0" smtClean="0">
                <a:latin typeface="Gadugi" panose="020B0502040204020203" pitchFamily="34" charset="0"/>
                <a:ea typeface="Gadugi" panose="020B0502040204020203" pitchFamily="34" charset="0"/>
              </a:rPr>
              <a:t>went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to    the sea with their                                              </a:t>
            </a:r>
            <a:endParaRPr lang="en-US" sz="3200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       parents. The weather </a:t>
            </a:r>
            <a:r>
              <a:rPr lang="en-US" sz="3200" b="1" dirty="0" smtClean="0">
                <a:latin typeface="Gadugi" panose="020B0502040204020203" pitchFamily="34" charset="0"/>
                <a:ea typeface="Gadugi" panose="020B0502040204020203" pitchFamily="34" charset="0"/>
              </a:rPr>
              <a:t>was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good and the boys </a:t>
            </a:r>
            <a:r>
              <a:rPr lang="en-US" sz="3200" b="1" dirty="0" smtClean="0">
                <a:latin typeface="Gadugi" panose="020B0502040204020203" pitchFamily="34" charset="0"/>
                <a:ea typeface="Gadugi" panose="020B0502040204020203" pitchFamily="34" charset="0"/>
              </a:rPr>
              <a:t>were</a:t>
            </a:r>
            <a:endParaRPr lang="en-US" sz="3200" b="1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3200" b="1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3200" b="1" dirty="0" smtClean="0">
                <a:latin typeface="Gadugi" panose="020B0502040204020203" pitchFamily="34" charset="0"/>
                <a:ea typeface="Gadugi" panose="020B0502040204020203" pitchFamily="34" charset="0"/>
              </a:rPr>
              <a:t>       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happy. They run, built a sandcastle and </a:t>
            </a:r>
            <a:endParaRPr lang="en-US" sz="3200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3200" dirty="0" smtClean="0">
                <a:latin typeface="Gadugi" panose="020B0502040204020203" pitchFamily="34" charset="0"/>
                <a:ea typeface="Gadugi" panose="020B0502040204020203" pitchFamily="34" charset="0"/>
              </a:rPr>
              <a:t>        swam a lot. </a:t>
            </a:r>
            <a:endParaRPr lang="ru-RU" sz="3200" dirty="0" smtClean="0">
              <a:ea typeface="Gadugi" panose="020B0502040204020203" pitchFamily="34" charset="0"/>
            </a:endParaRPr>
          </a:p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612909" y="5266797"/>
            <a:ext cx="3131127" cy="16717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Went – go</a:t>
            </a:r>
            <a:endParaRPr lang="en-US" sz="3200" dirty="0" smtClean="0"/>
          </a:p>
          <a:p>
            <a:pPr algn="ctr"/>
            <a:r>
              <a:rPr lang="en-US" sz="3200" dirty="0" smtClean="0"/>
              <a:t>Was, were - be </a:t>
            </a:r>
            <a:endParaRPr lang="ru-RU" sz="3200" dirty="0"/>
          </a:p>
        </p:txBody>
      </p:sp>
      <p:pic>
        <p:nvPicPr>
          <p:cNvPr id="10" name="Picture 2" descr="Picture background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8" t="1702" r="13390" b="2825"/>
          <a:stretch>
            <a:fillRect/>
          </a:stretch>
        </p:blipFill>
        <p:spPr bwMode="auto">
          <a:xfrm>
            <a:off x="9515764" y="2401178"/>
            <a:ext cx="1325418" cy="205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олнце 10"/>
          <p:cNvSpPr/>
          <p:nvPr/>
        </p:nvSpPr>
        <p:spPr>
          <a:xfrm>
            <a:off x="5421744" y="5449011"/>
            <a:ext cx="1145309" cy="1033101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A3DF">
            <a:alpha val="2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618" y="0"/>
            <a:ext cx="11471563" cy="693857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400" y="434109"/>
            <a:ext cx="10515600" cy="1321234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en-US" b="1" cap="small" dirty="0" smtClean="0">
                <a:latin typeface="Candara Light" panose="020E0502030303020204" pitchFamily="34" charset="0"/>
              </a:rPr>
              <a:t>Reading with Julia</a:t>
            </a:r>
            <a:endParaRPr lang="ru-RU" b="1" cap="small" dirty="0">
              <a:latin typeface="Candara Light" panose="020E0502030303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7018" y="1446934"/>
            <a:ext cx="10515600" cy="4351338"/>
          </a:xfrm>
        </p:spPr>
        <p:txBody>
          <a:bodyPr/>
          <a:lstStyle/>
          <a:p>
            <a:r>
              <a:rPr lang="ru-RU" dirty="0" smtClean="0"/>
              <a:t>          </a:t>
            </a: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One day the families went to the restaurant to have dinner.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               Ben’s </a:t>
            </a:r>
            <a:r>
              <a:rPr lang="en-US" dirty="0" err="1" smtClean="0">
                <a:latin typeface="Gadugi" panose="020B0502040204020203" pitchFamily="34" charset="0"/>
                <a:ea typeface="Gadugi" panose="020B0502040204020203" pitchFamily="34" charset="0"/>
              </a:rPr>
              <a:t>favourite</a:t>
            </a: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 food was pizza, and Jack’s </a:t>
            </a:r>
            <a:r>
              <a:rPr lang="en-US" dirty="0" err="1" smtClean="0">
                <a:latin typeface="Gadugi" panose="020B0502040204020203" pitchFamily="34" charset="0"/>
                <a:ea typeface="Gadugi" panose="020B0502040204020203" pitchFamily="34" charset="0"/>
              </a:rPr>
              <a:t>favourite</a:t>
            </a: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 food           </a:t>
            </a:r>
            <a:endParaRPr lang="en-US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indent="0">
              <a:buNone/>
            </a:pPr>
            <a:r>
              <a:rPr lang="en-US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              was pasta. </a:t>
            </a:r>
            <a:endParaRPr lang="ru-RU" dirty="0" smtClean="0">
              <a:ea typeface="Gadugi" panose="020B0502040204020203" pitchFamily="34" charset="0"/>
            </a:endParaRPr>
          </a:p>
          <a:p>
            <a:r>
              <a:rPr lang="en-US" dirty="0" smtClean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endParaRPr lang="ru-RU" dirty="0">
              <a:ea typeface="Gadugi" panose="020B0502040204020203" pitchFamily="34" charset="0"/>
            </a:endParaRPr>
          </a:p>
        </p:txBody>
      </p:sp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56" y="4073236"/>
            <a:ext cx="2637599" cy="1527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45" y="3760029"/>
            <a:ext cx="3015673" cy="18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олнце 7"/>
          <p:cNvSpPr/>
          <p:nvPr/>
        </p:nvSpPr>
        <p:spPr>
          <a:xfrm>
            <a:off x="5421744" y="5449011"/>
            <a:ext cx="1145309" cy="1033101"/>
          </a:xfrm>
          <a:prstGeom prst="sun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</Words>
  <Application>WPS Presentation</Application>
  <PresentationFormat>Широкоэкранный</PresentationFormat>
  <Paragraphs>62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4" baseType="lpstr">
      <vt:lpstr>Arial</vt:lpstr>
      <vt:lpstr>SimSun</vt:lpstr>
      <vt:lpstr>Wingdings</vt:lpstr>
      <vt:lpstr>Arial Rounded MT Bold</vt:lpstr>
      <vt:lpstr>Candara Light</vt:lpstr>
      <vt:lpstr>Jokerman</vt:lpstr>
      <vt:lpstr>Consolas</vt:lpstr>
      <vt:lpstr>Gadugi</vt:lpstr>
      <vt:lpstr>Calibri Light</vt:lpstr>
      <vt:lpstr>Calibri</vt:lpstr>
      <vt:lpstr>Microsoft YaHei</vt:lpstr>
      <vt:lpstr>Arial Unicode MS</vt:lpstr>
      <vt:lpstr>Тема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Reading with Julia</vt:lpstr>
      <vt:lpstr> Reading with Julia</vt:lpstr>
      <vt:lpstr> Reading with Julia </vt:lpstr>
      <vt:lpstr> Reading with Julia</vt:lpstr>
      <vt:lpstr> Reading with Julia</vt:lpstr>
      <vt:lpstr> Reading with Julia</vt:lpstr>
    </vt:vector>
  </TitlesOfParts>
  <Company>askona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Гожева Юлия Андреевна</dc:creator>
  <cp:lastModifiedBy>варвара</cp:lastModifiedBy>
  <cp:revision>25</cp:revision>
  <dcterms:created xsi:type="dcterms:W3CDTF">2024-10-03T11:06:00Z</dcterms:created>
  <dcterms:modified xsi:type="dcterms:W3CDTF">2025-07-18T17:20:27Z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A7B4CF4C14B949F6BB67C445707D191E_13</vt:lpwstr>
  </property>
  <property fmtid="{D5CDD505-2E9C-101B-9397-08002B2CF9AE}" pid="3" name="KSOProductBuildVer">
    <vt:lpwstr>1049-12.2.0.21931</vt:lpwstr>
  </property>
</Properties>
</file>